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93" r:id="rId4"/>
    <p:sldId id="257" r:id="rId5"/>
    <p:sldId id="298" r:id="rId6"/>
    <p:sldId id="295" r:id="rId7"/>
    <p:sldId id="299" r:id="rId8"/>
  </p:sldIdLst>
  <p:sldSz cx="20104100" cy="11309350"/>
  <p:notesSz cx="20104100" cy="11309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41" d="100"/>
          <a:sy n="41" d="100"/>
        </p:scale>
        <p:origin x="12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idx="1"/>
          </p:nvPr>
        </p:nvSpPr>
        <p:spPr>
          <a:xfrm>
            <a:off x="11387142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AEAB25F-C85A-4D02-BDEC-70082D2EDE1E}" type="datetime1">
              <a:rPr lang="nl-NL"/>
              <a:pPr lvl="0"/>
              <a:t>27-3-2019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6" y="1414467"/>
            <a:ext cx="6784976" cy="38163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/>
          <p:cNvSpPr txBox="1">
            <a:spLocks noGrp="1"/>
          </p:cNvSpPr>
          <p:nvPr>
            <p:ph type="body" sz="quarter" idx="3"/>
          </p:nvPr>
        </p:nvSpPr>
        <p:spPr>
          <a:xfrm>
            <a:off x="2009778" y="5441951"/>
            <a:ext cx="16084552" cy="44545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11387142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11385E3-A991-4117-B1F4-5EEFC4A374AE}" type="slidenum"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6910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titel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3"/>
          <p:cNvSpPr/>
          <p:nvPr/>
        </p:nvSpPr>
        <p:spPr>
          <a:xfrm>
            <a:off x="1242002" y="0"/>
            <a:ext cx="8816480" cy="881792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37" b="0" i="0" u="none" strike="noStrike" kern="1200" cap="none" spc="0" baseline="0" dirty="0">
                <a:solidFill>
                  <a:srgbClr val="FFFFFF"/>
                </a:solidFill>
                <a:uFillTx/>
                <a:latin typeface="Arial"/>
              </a:rPr>
              <a:t>          </a:t>
            </a: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2513191"/>
            <a:ext cx="8811249" cy="5038590"/>
          </a:xfrm>
        </p:spPr>
        <p:txBody>
          <a:bodyPr lIns="381003" tIns="287999" rIns="381003" bIns="0"/>
          <a:lstStyle>
            <a:lvl1pPr>
              <a:lnSpc>
                <a:spcPts val="7035"/>
              </a:lnSpc>
              <a:defRPr sz="6599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Tijdelijke aanduiding voor datum 2"/>
          <p:cNvSpPr txBox="1">
            <a:spLocks noGrp="1"/>
          </p:cNvSpPr>
          <p:nvPr>
            <p:ph type="dt" sz="quarter" idx="7"/>
          </p:nvPr>
        </p:nvSpPr>
        <p:spPr>
          <a:xfrm>
            <a:off x="1246610" y="7576873"/>
            <a:ext cx="8817312" cy="1246702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9" tIns="0" rIns="0" bIns="25199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4177" b="0" i="0" u="none" strike="noStrike" kern="1200" cap="none" spc="0" baseline="0">
                <a:solidFill>
                  <a:srgbClr val="8B4FA8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fld id="{367CF70D-CD30-480D-AC6F-216F0AEEA24A}" type="datetime3">
              <a:rPr lang="nl-NL"/>
              <a:pPr lvl="0"/>
              <a:t>27/3/19</a:t>
            </a:fld>
            <a:endParaRPr lang="mr-IN"/>
          </a:p>
        </p:txBody>
      </p:sp>
      <p:pic>
        <p:nvPicPr>
          <p:cNvPr id="5" name="Afbeelding 2" title="Logo1">
            <a:extLst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610" y="0"/>
            <a:ext cx="8000003" cy="2285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5" title="Bedrijfstak">
            <a:extLst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485" y="8823740"/>
            <a:ext cx="11307141" cy="25128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32397303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4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8506964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</a:t>
            </a:r>
            <a:br>
              <a:rPr lang="nl-NL" dirty="0"/>
            </a:br>
            <a:r>
              <a:rPr lang="nl-NL" dirty="0"/>
              <a:t>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1246702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</a:t>
            </a:r>
            <a:br>
              <a:rPr lang="nl-NL" dirty="0"/>
            </a:br>
            <a:r>
              <a:rPr lang="nl-NL" dirty="0"/>
              <a:t>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</a:t>
            </a:r>
            <a:br>
              <a:rPr lang="nl-NL" dirty="0"/>
            </a:br>
            <a:r>
              <a:rPr lang="nl-NL" dirty="0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</a:t>
            </a:r>
            <a:br>
              <a:rPr lang="nl-NL" dirty="0"/>
            </a:br>
            <a:r>
              <a:rPr lang="nl-NL" dirty="0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31458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6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  <p:sp>
        <p:nvSpPr>
          <p:cNvPr id="6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1372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  <p:sp>
        <p:nvSpPr>
          <p:cNvPr id="7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0668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4161191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11311786" cy="20778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26374"/>
            <a:ext cx="17602958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  <p:sp>
        <p:nvSpPr>
          <p:cNvPr id="4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50922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996945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1 content en 2x fig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</a:t>
            </a:r>
            <a:br>
              <a:rPr lang="nl-NL" dirty="0"/>
            </a:br>
            <a:r>
              <a:rPr lang="nl-NL" dirty="0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</a:t>
            </a:r>
            <a:br>
              <a:rPr lang="nl-NL" dirty="0"/>
            </a:br>
            <a:r>
              <a:rPr lang="nl-NL" dirty="0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379542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3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4052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5331" y="5005032"/>
            <a:ext cx="5453435" cy="5047725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  <p:sp>
        <p:nvSpPr>
          <p:cNvPr id="6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5360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eindslide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246610" y="1246702"/>
            <a:ext cx="8805434" cy="8806056"/>
          </a:xfrm>
          <a:solidFill>
            <a:srgbClr val="FFFFFF"/>
          </a:solidFill>
        </p:spPr>
        <p:txBody>
          <a:bodyPr lIns="381003" tIns="381003" rIns="381003" bIns="381003" anchor="ctr" anchorCtr="1"/>
          <a:lstStyle>
            <a:lvl1pPr marL="0" indent="0" algn="ctr" defTabSz="1005199">
              <a:buNone/>
              <a:defRPr sz="6599">
                <a:solidFill>
                  <a:srgbClr val="E30613"/>
                </a:solidFill>
              </a:defRPr>
            </a:lvl1pPr>
          </a:lstStyle>
          <a:p>
            <a:pPr lvl="0"/>
            <a:r>
              <a:rPr lang="nl-NL"/>
              <a:t>Klik hier om een afsluittekst te plaatsen</a:t>
            </a:r>
          </a:p>
        </p:txBody>
      </p:sp>
      <p:pic>
        <p:nvPicPr>
          <p:cNvPr id="3" name="Afbeelding 1" title="Eindlogo">
            <a:extLst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216" y="10057988"/>
            <a:ext cx="10067882" cy="12585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2628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chutblad kader link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8"/>
          <p:cNvSpPr/>
          <p:nvPr/>
        </p:nvSpPr>
        <p:spPr>
          <a:xfrm>
            <a:off x="1245595" y="1245595"/>
            <a:ext cx="5032802" cy="5032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5032839" cy="5033205"/>
          </a:xfrm>
        </p:spPr>
        <p:txBody>
          <a:bodyPr lIns="381003" tIns="1367997" rIns="381003" bIns="381003"/>
          <a:lstStyle>
            <a:lvl1pPr>
              <a:defRPr sz="5277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Rechthoek 123"/>
          <p:cNvSpPr/>
          <p:nvPr/>
        </p:nvSpPr>
        <p:spPr>
          <a:xfrm>
            <a:off x="1240246" y="10060146"/>
            <a:ext cx="5011195" cy="124919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 dirty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" name="Afbeelding 2" title="Logo1">
            <a:extLst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823" y="1266489"/>
            <a:ext cx="5051575" cy="14358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4" title="Schutblad">
            <a:extLst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706" y="1006165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0407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1 kolom met titel (1 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8604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(meerdere rege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3759884"/>
            <a:ext cx="11318452" cy="585750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186015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wat langere titel te maken die over meerdere </a:t>
            </a:r>
            <a:br>
              <a:rPr lang="nl-NL"/>
            </a:br>
            <a:r>
              <a:rPr lang="nl-NL"/>
              <a:t>regels valt.</a:t>
            </a:r>
          </a:p>
        </p:txBody>
      </p:sp>
    </p:spTree>
    <p:extLst>
      <p:ext uri="{BB962C8B-B14F-4D97-AF65-F5344CB8AC3E}">
        <p14:creationId xmlns:p14="http://schemas.microsoft.com/office/powerpoint/2010/main" val="397207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en kleur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3126644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6242736"/>
            <a:ext cx="3797439" cy="3799469"/>
          </a:xfrm>
          <a:solidFill>
            <a:srgbClr val="E30613"/>
          </a:solidFill>
        </p:spPr>
        <p:txBody>
          <a:bodyPr lIns="381003" tIns="381003" rIns="381003" bIns="381003"/>
          <a:lstStyle>
            <a:lvl1pPr marL="0" indent="0">
              <a:buNone/>
              <a:defRPr sz="3298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>
            <a:lvl1pPr marL="0" indent="0">
              <a:buNone/>
              <a:defRPr sz="4705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</p:spTree>
    <p:extLst>
      <p:ext uri="{BB962C8B-B14F-4D97-AF65-F5344CB8AC3E}">
        <p14:creationId xmlns:p14="http://schemas.microsoft.com/office/powerpoint/2010/main" val="10296903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 rIns="107999"/>
          <a:lstStyle>
            <a:lvl1pPr marL="457163" indent="-457163">
              <a:defRPr/>
            </a:lvl1pPr>
            <a:lvl2pPr marL="2514600" lvl="2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2pPr>
            <a:lvl3pPr marL="2514600" lvl="3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3pPr>
            <a:lvl4pPr marL="2514600" lvl="4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4pPr>
            <a:lvl5pPr marL="2514600" lvl="5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2"/>
            <a:r>
              <a:rPr lang="nl-NL"/>
              <a:t>Tweede niveau</a:t>
            </a:r>
          </a:p>
          <a:p>
            <a:pPr lvl="3"/>
            <a:r>
              <a:rPr lang="nl-NL"/>
              <a:t>Derde niveau</a:t>
            </a:r>
          </a:p>
          <a:p>
            <a:pPr lvl="4"/>
            <a:r>
              <a:rPr lang="nl-NL"/>
              <a:t>Vierde niveau</a:t>
            </a:r>
          </a:p>
          <a:p>
            <a:pPr lvl="5"/>
            <a:r>
              <a:rPr lang="nl-NL"/>
              <a:t>Vijfde niveau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1326361" y="2564635"/>
            <a:ext cx="7527167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</a:t>
            </a:r>
            <a:br>
              <a:rPr lang="nl-NL" dirty="0"/>
            </a:br>
            <a:r>
              <a:rPr lang="nl-NL" dirty="0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7692788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figuur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 sz="3298">
                <a:solidFill>
                  <a:srgbClr val="7F7F7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Klik hier voor het plaatsen van een figuur, afbeelding, tabel, etc…</a:t>
            </a:r>
          </a:p>
        </p:txBody>
      </p:sp>
    </p:spTree>
    <p:extLst>
      <p:ext uri="{BB962C8B-B14F-4D97-AF65-F5344CB8AC3E}">
        <p14:creationId xmlns:p14="http://schemas.microsoft.com/office/powerpoint/2010/main" val="145073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402552268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17602958" cy="8806056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 dirty="0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47587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 txBox="1">
            <a:spLocks noGrp="1"/>
          </p:cNvSpPr>
          <p:nvPr>
            <p:ph type="body" idx="1"/>
          </p:nvPr>
        </p:nvSpPr>
        <p:spPr>
          <a:xfrm>
            <a:off x="1246610" y="2513191"/>
            <a:ext cx="11358027" cy="75276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itel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595049" cy="8311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pic>
        <p:nvPicPr>
          <p:cNvPr id="4" name="Afbeelding 4" title="Logo1">
            <a:extLst/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565063" y="0"/>
            <a:ext cx="7538094" cy="12564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Afbeelding 6" title="Bedrijfstak">
            <a:extLst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46610" y="1005641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4705" b="0" i="0" u="none" strike="noStrike" kern="0" cap="none" spc="0" baseline="0">
          <a:solidFill>
            <a:srgbClr val="8B4FA8"/>
          </a:solidFill>
          <a:uFillTx/>
          <a:latin typeface="Arial"/>
        </a:defRPr>
      </a:lvl1pPr>
    </p:titleStyle>
    <p:bodyStyle>
      <a:lvl1pPr marL="502599" marR="0" lvl="0" indent="-502599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 pitchFamily="34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1pPr>
      <a:lvl2pPr marL="453990" marR="0" lvl="1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2pPr>
      <a:lvl3pPr marL="1033381" marR="0" lvl="2" indent="-438116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3pPr>
      <a:lvl4pPr marL="1520711" marR="0" lvl="3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4pPr>
      <a:lvl5pPr marL="2006449" marR="0" lvl="4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nl-NL" dirty="0"/>
            </a:br>
            <a:r>
              <a:rPr lang="nl-NL" dirty="0"/>
              <a:t>Paragraaf 1.1</a:t>
            </a:r>
            <a:br>
              <a:rPr lang="nl-NL" dirty="0"/>
            </a:br>
            <a:br>
              <a:rPr lang="nl-NL" dirty="0"/>
            </a:br>
            <a:r>
              <a:rPr lang="nl-NL" dirty="0"/>
              <a:t>De Gouden Eeuw van Nederland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In deze presentatie leer je: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17599145" cy="4949537"/>
          </a:xfrm>
        </p:spPr>
        <p:txBody>
          <a:bodyPr/>
          <a:lstStyle/>
          <a:p>
            <a:pPr marL="342900" lvl="0" indent="-342900"/>
            <a:r>
              <a:rPr lang="nl-NL" dirty="0"/>
              <a:t>hoe de economie bloeide in Nederland in de 17e eeuw</a:t>
            </a:r>
          </a:p>
          <a:p>
            <a:pPr marL="0" lvl="0" indent="0">
              <a:buNone/>
            </a:pPr>
            <a:endParaRPr lang="nl-NL" dirty="0"/>
          </a:p>
          <a:p>
            <a:pPr marL="342900" lvl="0" indent="-342900"/>
            <a:r>
              <a:rPr lang="nl-NL" dirty="0"/>
              <a:t>hoe Nederlandse steden groeiden</a:t>
            </a:r>
          </a:p>
          <a:p>
            <a:pPr marL="342900" lvl="0" indent="-342900"/>
            <a:endParaRPr lang="nl-NL" dirty="0"/>
          </a:p>
          <a:p>
            <a:pPr marL="342900" lvl="0" indent="-342900"/>
            <a:r>
              <a:rPr lang="nl-NL" dirty="0"/>
              <a:t>hoe de landbouw werd uitgebreid</a:t>
            </a:r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4294967295"/>
          </p:nvPr>
        </p:nvSpPr>
        <p:spPr>
          <a:xfrm>
            <a:off x="1246610" y="7900736"/>
            <a:ext cx="17599145" cy="2141469"/>
          </a:xfrm>
          <a:solidFill>
            <a:srgbClr val="FF0000"/>
          </a:solidFill>
        </p:spPr>
        <p:txBody>
          <a:bodyPr/>
          <a:lstStyle/>
          <a:p>
            <a:pPr marL="0" lvl="0" indent="0">
              <a:buNone/>
            </a:pPr>
            <a:r>
              <a:rPr lang="nl-NL" b="1" dirty="0">
                <a:solidFill>
                  <a:srgbClr val="FFFFFF"/>
                </a:solidFill>
              </a:rPr>
              <a:t>Kenmerkend aspect: </a:t>
            </a:r>
            <a:r>
              <a:rPr lang="nl-NL" dirty="0">
                <a:solidFill>
                  <a:srgbClr val="FFFFFF"/>
                </a:solidFill>
              </a:rPr>
              <a:t>ontstaan van handelskapitalisme en begin van een wereldeconomie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De Gouden Eeuw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/>
          <a:lstStyle/>
          <a:p>
            <a:pPr marL="0" lvl="0">
              <a:lnSpc>
                <a:spcPct val="90000"/>
              </a:lnSpc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17e eeuw was voor </a:t>
            </a:r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Nederland een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gouden eeuw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 Er werd veel geld verdiend door de bloeiende handel, nijverheid en landbouw. </a:t>
            </a:r>
          </a:p>
          <a:p>
            <a:pPr marL="0" lvl="0">
              <a:lnSpc>
                <a:spcPct val="90000"/>
              </a:lnSpc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>
              <a:lnSpc>
                <a:spcPct val="90000"/>
              </a:lnSpc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Amsterdam was de rijkste handelsstad van Europa. Voor graan was de stad de belangrijkste Europese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stapelplaats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 De schepen en de handelsgoederen waren het bezit van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ondernemers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>
              <a:lnSpc>
                <a:spcPct val="90000"/>
              </a:lnSpc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>
              <a:lnSpc>
                <a:spcPct val="90000"/>
              </a:lnSpc>
              <a:buNone/>
            </a:pPr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winst te maken, staken handelaren hun geld in bedrijven. Dit economisch systeem heet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kapitalisme</a:t>
            </a:r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>
              <a:lnSpc>
                <a:spcPct val="90000"/>
              </a:lnSpc>
              <a:buNone/>
            </a:pP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>
              <a:lnSpc>
                <a:spcPct val="90000"/>
              </a:lnSpc>
              <a:buNone/>
            </a:pPr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(vervolg op volgende dia)</a:t>
            </a:r>
          </a:p>
          <a:p>
            <a:pPr marL="0" lvl="0">
              <a:lnSpc>
                <a:spcPct val="90000"/>
              </a:lnSpc>
              <a:buNone/>
            </a:pP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>
              <a:lnSpc>
                <a:spcPct val="90000"/>
              </a:lnSpc>
              <a:buNone/>
            </a:pP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>
              <a:lnSpc>
                <a:spcPct val="90000"/>
              </a:lnSpc>
              <a:buNone/>
            </a:pP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gouden eeuw: </a:t>
            </a:r>
            <a:r>
              <a:rPr lang="nl-NL" dirty="0">
                <a:solidFill>
                  <a:srgbClr val="FFFFFF"/>
                </a:solidFill>
              </a:rPr>
              <a:t>lange bloeiperiode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stapelplaats: </a:t>
            </a:r>
            <a:r>
              <a:rPr lang="nl-NL" dirty="0">
                <a:solidFill>
                  <a:srgbClr val="FFFFFF"/>
                </a:solidFill>
              </a:rPr>
              <a:t>plaats waar goederen in pakhuizen worden opgeslagen om vandaar te worden verhandeld</a:t>
            </a: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ondernemer:</a:t>
            </a:r>
            <a:r>
              <a:rPr lang="nl-NL" dirty="0">
                <a:solidFill>
                  <a:srgbClr val="FFFFFF"/>
                </a:solidFill>
              </a:rPr>
              <a:t> iemand met een bedrijf (onderneming)</a:t>
            </a: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kapitalisme: </a:t>
            </a:r>
            <a:r>
              <a:rPr lang="nl-NL" dirty="0">
                <a:solidFill>
                  <a:srgbClr val="FFFFFF"/>
                </a:solidFill>
              </a:rPr>
              <a:t>economisch systeem waarin mensen geld in bedrijven steken om winst te maken</a:t>
            </a: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lvl="0"/>
            <a:endParaRPr lang="nl-NL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lvl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9592376" cy="752769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nl-NL" sz="3600" dirty="0"/>
              <a:t>In de 17e eeuw hadden handelaren de leiding in de economie. Het kapitalisme in die tijd wordt daarom </a:t>
            </a:r>
            <a:r>
              <a:rPr lang="nl-NL" sz="3600" dirty="0">
                <a:solidFill>
                  <a:srgbClr val="FF0000"/>
                </a:solidFill>
              </a:rPr>
              <a:t>handelskapitalisme</a:t>
            </a:r>
            <a:r>
              <a:rPr lang="nl-NL" sz="3600" dirty="0"/>
              <a:t> genoemd. Nederland was het centrum van het internationale handelskapitalisme. In veel steden ontstonden </a:t>
            </a:r>
            <a:r>
              <a:rPr lang="nl-NL" sz="3600" dirty="0">
                <a:solidFill>
                  <a:srgbClr val="FF0000"/>
                </a:solidFill>
              </a:rPr>
              <a:t>beurzen</a:t>
            </a:r>
            <a:r>
              <a:rPr lang="nl-NL" sz="3600" dirty="0"/>
              <a:t>, waar </a:t>
            </a:r>
            <a:r>
              <a:rPr lang="nl-NL" sz="3600" dirty="0" err="1"/>
              <a:t>koop-lieden</a:t>
            </a:r>
            <a:r>
              <a:rPr lang="nl-NL" sz="3600" dirty="0"/>
              <a:t> handeldreven.</a:t>
            </a:r>
          </a:p>
          <a:p>
            <a:pPr marL="0" lvl="0" indent="0">
              <a:buNone/>
            </a:pPr>
            <a:endParaRPr lang="nl-NL" sz="3600" dirty="0"/>
          </a:p>
          <a:p>
            <a:pPr marL="0" lvl="0" indent="0">
              <a:buNone/>
            </a:pPr>
            <a:r>
              <a:rPr lang="nl-NL" sz="3600" dirty="0"/>
              <a:t>Om winst te maken hielden de ondernemers rekening met hun </a:t>
            </a:r>
            <a:r>
              <a:rPr lang="nl-NL" sz="3600" dirty="0">
                <a:solidFill>
                  <a:srgbClr val="FF0000"/>
                </a:solidFill>
              </a:rPr>
              <a:t>concurrenten</a:t>
            </a:r>
            <a:r>
              <a:rPr lang="nl-NL" sz="3600" dirty="0"/>
              <a:t>. </a:t>
            </a:r>
          </a:p>
          <a:p>
            <a:pPr marL="0" lvl="0" indent="0">
              <a:buNone/>
            </a:pPr>
            <a:r>
              <a:rPr lang="nl-NL" sz="3600" dirty="0"/>
              <a:t>Door de bloeiende handel ging het ook goed met de landbouw en nijverheid.</a:t>
            </a:r>
          </a:p>
          <a:p>
            <a:pPr marL="0" lvl="0" indent="0">
              <a:buNone/>
            </a:pPr>
            <a:endParaRPr lang="nl-NL" sz="3600" dirty="0"/>
          </a:p>
          <a:p>
            <a:pPr marL="0" lvl="0" indent="0">
              <a:buNone/>
            </a:pPr>
            <a:r>
              <a:rPr lang="nl-NL" sz="3600" dirty="0">
                <a:solidFill>
                  <a:schemeClr val="tx1"/>
                </a:solidFill>
              </a:rPr>
              <a:t>Het ontstaan van het handelskapitalisme en het begin van een wereldeconomie is een </a:t>
            </a:r>
            <a:r>
              <a:rPr lang="nl-NL" sz="3600" b="1" dirty="0">
                <a:solidFill>
                  <a:schemeClr val="tx1"/>
                </a:solidFill>
              </a:rPr>
              <a:t>kenmerkend aspect</a:t>
            </a:r>
            <a:r>
              <a:rPr lang="nl-NL" sz="3600" dirty="0">
                <a:solidFill>
                  <a:schemeClr val="tx1"/>
                </a:solidFill>
              </a:rPr>
              <a:t> van de tijd van regenten en vorsten.</a:t>
            </a:r>
          </a:p>
          <a:p>
            <a:pPr marL="0" lvl="0" indent="0">
              <a:buNone/>
            </a:pPr>
            <a:endParaRPr lang="nl-NL" dirty="0"/>
          </a:p>
        </p:txBody>
      </p:sp>
      <p:sp>
        <p:nvSpPr>
          <p:cNvPr id="4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handelskapitalisme: </a:t>
            </a:r>
            <a:r>
              <a:rPr lang="nl-NL" dirty="0">
                <a:solidFill>
                  <a:srgbClr val="FFFFFF"/>
                </a:solidFill>
              </a:rPr>
              <a:t>kapitalisme waarbij handelaren de leiding hadden in de economie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beurs: </a:t>
            </a:r>
            <a:r>
              <a:rPr lang="nl-NL" dirty="0">
                <a:solidFill>
                  <a:srgbClr val="FFFFFF"/>
                </a:solidFill>
              </a:rPr>
              <a:t>gebouw waar kooplieden handeldrijven.</a:t>
            </a: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chemeClr val="bg1"/>
                </a:solidFill>
              </a:rPr>
              <a:t>concurrent: </a:t>
            </a:r>
            <a:r>
              <a:rPr lang="nl-NL" dirty="0">
                <a:solidFill>
                  <a:schemeClr val="bg1"/>
                </a:solidFill>
              </a:rPr>
              <a:t>iemand die hetzelfde wil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lvl="0"/>
            <a:endParaRPr lang="nl-NL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lvl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Groeiende steden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9592376" cy="7527697"/>
          </a:xfrm>
        </p:spPr>
        <p:txBody>
          <a:bodyPr/>
          <a:lstStyle/>
          <a:p>
            <a:pPr marL="0" lvl="0" indent="0">
              <a:buNone/>
            </a:pPr>
            <a:r>
              <a:rPr lang="nl-NL" dirty="0"/>
              <a:t>Door de economische bloei was er in Nederland veel </a:t>
            </a:r>
            <a:r>
              <a:rPr lang="nl-NL" dirty="0">
                <a:solidFill>
                  <a:srgbClr val="FF0000"/>
                </a:solidFill>
              </a:rPr>
              <a:t>werkgelegenheid</a:t>
            </a:r>
            <a:r>
              <a:rPr lang="nl-NL" dirty="0"/>
              <a:t>. Veel werk was in de steden waardoor daar meer mensen gingen wonen en de steden snel groter werden. 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Door de bevolkingsgroei moesten steden worden uitgebreid met woonwijken langs de grachten. Hierdoor ontstond de </a:t>
            </a:r>
            <a:r>
              <a:rPr lang="nl-NL" dirty="0">
                <a:solidFill>
                  <a:srgbClr val="FF0000"/>
                </a:solidFill>
              </a:rPr>
              <a:t>grachtengordel</a:t>
            </a:r>
            <a:r>
              <a:rPr lang="nl-NL" dirty="0"/>
              <a:t>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Het meeste vervoer in de Republiek ging over water.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</p:txBody>
      </p:sp>
      <p:sp>
        <p:nvSpPr>
          <p:cNvPr id="6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werkgelegenheid: </a:t>
            </a:r>
            <a:r>
              <a:rPr lang="nl-NL" dirty="0">
                <a:solidFill>
                  <a:srgbClr val="FFFFFF"/>
                </a:solidFill>
              </a:rPr>
              <a:t>mogelijkheid voor betaald werk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grachtengordel: </a:t>
            </a:r>
            <a:r>
              <a:rPr lang="nl-NL" dirty="0">
                <a:solidFill>
                  <a:srgbClr val="FFFFFF"/>
                </a:solidFill>
              </a:rPr>
              <a:t>deel van Amsterdam langs de grachten uit de 17e eeuw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lvl="0"/>
            <a:endParaRPr lang="nl-NL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lvl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94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nl-NL" dirty="0"/>
              <a:t>Amsterdam: Herengracht bij </a:t>
            </a:r>
            <a:r>
              <a:rPr lang="nl-NL" dirty="0" err="1"/>
              <a:t>Leidsestraat</a:t>
            </a:r>
            <a:r>
              <a:rPr lang="nl-NL" dirty="0"/>
              <a:t> (links 1774, rechts nu)</a:t>
            </a:r>
            <a:endParaRPr lang="nl-NL" dirty="0">
              <a:solidFill>
                <a:srgbClr val="00B050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44" y="2614343"/>
            <a:ext cx="9092009" cy="662011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850" y="2614343"/>
            <a:ext cx="9580821" cy="662423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Meer landbouwgrond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436652" cy="7527697"/>
          </a:xfrm>
        </p:spPr>
        <p:txBody>
          <a:bodyPr/>
          <a:lstStyle/>
          <a:p>
            <a:pPr marL="0" lvl="0" indent="0">
              <a:buNone/>
            </a:pPr>
            <a:r>
              <a:rPr lang="nl-NL" dirty="0"/>
              <a:t>Om meer voedsel te produceren werd de landbouwgrond uitgebreid door meren droog te maken.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Het droogmaken gebeurde met windmolens. De wind leverde de </a:t>
            </a:r>
            <a:r>
              <a:rPr lang="nl-NL" dirty="0">
                <a:solidFill>
                  <a:srgbClr val="FF0000"/>
                </a:solidFill>
              </a:rPr>
              <a:t>energie</a:t>
            </a:r>
            <a:r>
              <a:rPr lang="nl-NL" dirty="0"/>
              <a:t>: kracht.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In 1612 werd zo de Beemster onder leiding van </a:t>
            </a:r>
            <a:r>
              <a:rPr lang="nl-NL" dirty="0" err="1"/>
              <a:t>Leeghwater</a:t>
            </a:r>
            <a:r>
              <a:rPr lang="nl-NL" dirty="0"/>
              <a:t> leeggepompt. Rijke Amsterdammers hadden hun geld in deze onderneming geïnvesteerd en verhuurden de grond aan boeren.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181968D-0E67-49B2-BA42-1C6FD995A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840" y="2514516"/>
            <a:ext cx="8428728" cy="546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83982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e conten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Noordhoff_Basis</Template>
  <TotalTime>1323</TotalTime>
  <Words>421</Words>
  <Application>Microsoft Office PowerPoint</Application>
  <PresentationFormat>Aangepast</PresentationFormat>
  <Paragraphs>65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.AppleSystemUIFont</vt:lpstr>
      <vt:lpstr>Arial</vt:lpstr>
      <vt:lpstr>Calibri</vt:lpstr>
      <vt:lpstr>3 sectie content</vt:lpstr>
      <vt:lpstr> Paragraaf 1.1  De Gouden Eeuw van Nederland</vt:lpstr>
      <vt:lpstr>In deze presentatie leer je:</vt:lpstr>
      <vt:lpstr>De Gouden Eeuw</vt:lpstr>
      <vt:lpstr>PowerPoint-presentatie</vt:lpstr>
      <vt:lpstr>Groeiende steden</vt:lpstr>
      <vt:lpstr>Amsterdam: Herengracht bij Leidsestraat (links 1774, rechts nu)</vt:lpstr>
      <vt:lpstr>Meer landbouwgrond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mt</dc:title>
  <dc:creator>Smit, Wietske</dc:creator>
  <cp:lastModifiedBy>Henk Botter</cp:lastModifiedBy>
  <cp:revision>172</cp:revision>
  <dcterms:created xsi:type="dcterms:W3CDTF">2017-10-11T07:53:32Z</dcterms:created>
  <dcterms:modified xsi:type="dcterms:W3CDTF">2019-03-27T17:45:32Z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2017-07-13T00:00:00Z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2017-07-17T00:00:00Z</vt:filetime>
  </property>
</Properties>
</file>